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5" r:id="rId22"/>
  </p:sldIdLst>
  <p:sldSz cx="12192000" cy="6858000"/>
  <p:notesSz cx="6858000" cy="9144000"/>
  <p:embeddedFontLst>
    <p:embeddedFont>
      <p:font typeface="Microsoft Yahei" panose="020B0503020204020204" pitchFamily="34" charset="-122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entury Gothic" panose="020B050202020202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0" d="100"/>
          <a:sy n="130" d="100"/>
        </p:scale>
        <p:origin x="13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3ad7635ba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3ad7635ba1_0_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3ad7635ba1_0_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3ad7635ba1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3ad7635ba1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13ad7635ba1_0_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3ad7635ba1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3ad7635ba1_0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13ad7635ba1_0_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ad7635ba1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3ad7635ba1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g13ad7635ba1_0_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3ad7635ba1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3ad7635ba1_0_1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g13ad7635ba1_0_1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3ad7635ba1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3ad7635ba1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g13ad7635ba1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3ad7635ba1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3ad7635ba1_0_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g13ad7635ba1_0_1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1" name="Google Shape;40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Take the average loss of the regressor and yield a pretty good answer. </a:t>
            </a:r>
            <a:endParaRPr sz="12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6" name="Google Shape;43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ADADAD"/>
                </a:solidFill>
              </a:rPr>
              <a:t>1%,10%,50%,100%增加相对比</a:t>
            </a:r>
            <a:endParaRPr sz="1800">
              <a:solidFill>
                <a:srgbClr val="ADADAD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3ad7635ba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g13ad7635ba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Nonlinear: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10 dollars in a needy family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1 million for a billionaire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3acc1ae9b6_7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3acc1ae9b6_7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13acc1ae9b6_7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3acc1ae9b6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3acc1ae9b6_7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g13acc1ae9b6_7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ad7635ba1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ad7635ba1_0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g13ad7635ba1_0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"/>
          <p:cNvSpPr txBox="1"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"/>
          <p:cNvSpPr txBox="1"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2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323810"/>
            <a:ext cx="1744652" cy="778589"/>
          </a:xfrm>
          <a:custGeom>
            <a:avLst/>
            <a:gdLst/>
            <a:ahLst/>
            <a:cxnLst/>
            <a:rect l="l" t="t" r="r" b="b"/>
            <a:pathLst>
              <a:path w="372" h="166" extrusionOk="0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531812" y="4529540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1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1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1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Century Gothic"/>
              <a:buNone/>
              <a:defRPr sz="20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2"/>
          <p:cNvSpPr txBox="1">
            <a:spLocks noGrp="1"/>
          </p:cNvSpPr>
          <p:nvPr>
            <p:ph type="body" idx="1"/>
          </p:nvPr>
        </p:nvSpPr>
        <p:spPr>
          <a:xfrm>
            <a:off x="6323012" y="446088"/>
            <a:ext cx="5181600" cy="541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14" name="Google Shape;114;p12"/>
          <p:cNvSpPr txBox="1">
            <a:spLocks noGrp="1"/>
          </p:cNvSpPr>
          <p:nvPr>
            <p:ph type="body" idx="2"/>
          </p:nvPr>
        </p:nvSpPr>
        <p:spPr>
          <a:xfrm>
            <a:off x="2589212" y="1598613"/>
            <a:ext cx="3505199" cy="4262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5" name="Google Shape;115;p12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2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2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2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3"/>
          <p:cNvSpPr txBox="1"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>
            <a:spLocks noGrp="1"/>
          </p:cNvSpPr>
          <p:nvPr>
            <p:ph type="pic" idx="2"/>
          </p:nvPr>
        </p:nvSpPr>
        <p:spPr>
          <a:xfrm>
            <a:off x="2589212" y="634965"/>
            <a:ext cx="8915400" cy="385497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3"/>
          <p:cNvSpPr txBox="1">
            <a:spLocks noGrp="1"/>
          </p:cNvSpPr>
          <p:nvPr>
            <p:ph type="body" idx="1"/>
          </p:nvPr>
        </p:nvSpPr>
        <p:spPr>
          <a:xfrm>
            <a:off x="2589213" y="5367338"/>
            <a:ext cx="8915400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3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描述">
  <p:cSld name="标题和描述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 txBox="1"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4"/>
          <p:cNvSpPr/>
          <p:nvPr/>
        </p:nvSpPr>
        <p:spPr>
          <a:xfrm rot="10800000" flipH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sldNum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带描述的引言">
  <p:cSld name="带描述的引言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 txBox="1"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5"/>
          <p:cNvSpPr txBox="1">
            <a:spLocks noGrp="1"/>
          </p:cNvSpPr>
          <p:nvPr>
            <p:ph type="body" idx="1"/>
          </p:nvPr>
        </p:nvSpPr>
        <p:spPr>
          <a:xfrm>
            <a:off x="3275012" y="3505200"/>
            <a:ext cx="753655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37" name="Google Shape;137;p15"/>
          <p:cNvSpPr txBox="1">
            <a:spLocks noGrp="1"/>
          </p:cNvSpPr>
          <p:nvPr>
            <p:ph type="body" idx="2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15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/>
          <p:nvPr/>
        </p:nvSpPr>
        <p:spPr>
          <a:xfrm rot="10800000" flipH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sldNum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p15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43" name="Google Shape;143;p15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名片">
  <p:cSld name="名片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sz="4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body" idx="1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引言名片">
  <p:cSld name="引言名片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body" idx="1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body" idx="2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7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9" name="Google Shape;159;p17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60" name="Google Shape;160;p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真或假">
  <p:cSld name="真或假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sz="4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body" idx="1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body" idx="2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4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endParaRPr sz="24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" name="Google Shape;65;p5"/>
          <p:cNvSpPr txBox="1">
            <a:spLocks noGrp="1"/>
          </p:cNvSpPr>
          <p:nvPr>
            <p:ph type="title"/>
          </p:nvPr>
        </p:nvSpPr>
        <p:spPr>
          <a:xfrm>
            <a:off x="415600" y="421233"/>
            <a:ext cx="11360800" cy="11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body" idx="1"/>
          </p:nvPr>
        </p:nvSpPr>
        <p:spPr>
          <a:xfrm>
            <a:off x="415600" y="1633633"/>
            <a:ext cx="11360800" cy="44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buClr>
                <a:srgbClr val="FEFFFF"/>
              </a:buClr>
              <a:buSzPts val="2000"/>
              <a:buFont typeface="Century Gothic"/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buClr>
                <a:srgbClr val="FEFFFF"/>
              </a:buClr>
              <a:buSzPts val="2000"/>
              <a:buFont typeface="Century Gothic"/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buClr>
                <a:srgbClr val="FEFFFF"/>
              </a:buClr>
              <a:buSzPts val="2000"/>
              <a:buFont typeface="Century Gothic"/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buClr>
                <a:srgbClr val="FEFFFF"/>
              </a:buClr>
              <a:buSzPts val="2000"/>
              <a:buFont typeface="Century Gothic"/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buClr>
                <a:srgbClr val="FEFFFF"/>
              </a:buClr>
              <a:buSzPts val="2000"/>
              <a:buFont typeface="Century Gothic"/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buClr>
                <a:srgbClr val="FEFFFF"/>
              </a:buClr>
              <a:buSzPts val="2000"/>
              <a:buFont typeface="Century Gothic"/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buClr>
                <a:srgbClr val="FEFFFF"/>
              </a:buClr>
              <a:buSzPts val="2000"/>
              <a:buFont typeface="Century Gothic"/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buClr>
                <a:srgbClr val="FEFFFF"/>
              </a:buClr>
              <a:buSzPts val="2000"/>
              <a:buFont typeface="Century Gothic"/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buClr>
                <a:srgbClr val="FEFFFF"/>
              </a:buClr>
              <a:buSzPts val="2000"/>
              <a:buFont typeface="Century Gothic"/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与文本" type="vertTitleAndTx">
  <p:cSld name="VERTICAL_TITLE_AND_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 rot="5400000">
            <a:off x="7756704" y="2165513"/>
            <a:ext cx="5283817" cy="220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"/>
          <p:cNvSpPr txBox="1">
            <a:spLocks noGrp="1"/>
          </p:cNvSpPr>
          <p:nvPr>
            <p:ph type="body" idx="1"/>
          </p:nvPr>
        </p:nvSpPr>
        <p:spPr>
          <a:xfrm rot="5400000">
            <a:off x="3185803" y="30814"/>
            <a:ext cx="5283817" cy="6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6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7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8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8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8"/>
          <p:cNvSpPr/>
          <p:nvPr/>
        </p:nvSpPr>
        <p:spPr>
          <a:xfrm rot="10800000" flipH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8"/>
          <p:cNvSpPr txBox="1">
            <a:spLocks noGrp="1"/>
          </p:cNvSpPr>
          <p:nvPr>
            <p:ph type="sldNum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栏内容" type="twoObj">
  <p:cSld name="TWO_OBJECT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body" idx="2"/>
          </p:nvPr>
        </p:nvSpPr>
        <p:spPr>
          <a:xfrm>
            <a:off x="7190747" y="2126222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9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0"/>
          <p:cNvSpPr txBox="1"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body" idx="2"/>
          </p:nvPr>
        </p:nvSpPr>
        <p:spPr>
          <a:xfrm>
            <a:off x="2589212" y="2548966"/>
            <a:ext cx="4342893" cy="335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00" name="Google Shape;100;p10"/>
          <p:cNvSpPr txBox="1">
            <a:spLocks noGrp="1"/>
          </p:cNvSpPr>
          <p:nvPr>
            <p:ph type="body" idx="3"/>
          </p:nvPr>
        </p:nvSpPr>
        <p:spPr>
          <a:xfrm>
            <a:off x="7506629" y="1969475"/>
            <a:ext cx="399900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1" name="Google Shape;101;p10"/>
          <p:cNvSpPr txBox="1">
            <a:spLocks noGrp="1"/>
          </p:cNvSpPr>
          <p:nvPr>
            <p:ph type="body" idx="4"/>
          </p:nvPr>
        </p:nvSpPr>
        <p:spPr>
          <a:xfrm>
            <a:off x="7166957" y="2545738"/>
            <a:ext cx="4338674" cy="335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02" name="Google Shape;102;p10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11" name="Google Shape;11;p1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1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24" name="Google Shape;24;p1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1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1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9" name="Google Shape;39;p1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0" name="Google Shape;40;p1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1" name="Google Shape;41;p1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Century Gothic"/>
              <a:buNone/>
            </a:pPr>
            <a:r>
              <a:rPr lang="en-US" sz="4400" b="1"/>
              <a:t>Life Expectancy Report</a:t>
            </a:r>
            <a:br>
              <a:rPr lang="en-US" sz="1800">
                <a:latin typeface="Calibri"/>
                <a:ea typeface="Calibri"/>
                <a:cs typeface="Calibri"/>
                <a:sym typeface="Calibri"/>
              </a:rPr>
            </a:br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eam </a:t>
            </a: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4: Bin Xu, Di Kang,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Jiahua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Zhang, </a:t>
            </a:r>
            <a:r>
              <a:rPr lang="en-US" sz="1800" dirty="0" err="1">
                <a:latin typeface="Calibri"/>
                <a:ea typeface="Calibri"/>
                <a:cs typeface="Calibri"/>
                <a:sym typeface="Calibri"/>
              </a:rPr>
              <a:t>Yiwei</a:t>
            </a: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 Zhang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>
            <a:spLocks noGrp="1"/>
          </p:cNvSpPr>
          <p:nvPr>
            <p:ph type="title"/>
          </p:nvPr>
        </p:nvSpPr>
        <p:spPr>
          <a:xfrm>
            <a:off x="2005924" y="352085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Set up test set and training set, 80% for testing, 20% for trainning</a:t>
            </a:r>
            <a:endParaRPr/>
          </a:p>
        </p:txBody>
      </p:sp>
      <p:sp>
        <p:nvSpPr>
          <p:cNvPr id="341" name="Google Shape;341;p28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22860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342" name="Google Shape;3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4850" y="1633075"/>
            <a:ext cx="8776325" cy="512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9"/>
          <p:cNvSpPr txBox="1">
            <a:spLocks noGrp="1"/>
          </p:cNvSpPr>
          <p:nvPr>
            <p:ph type="title"/>
          </p:nvPr>
        </p:nvSpPr>
        <p:spPr>
          <a:xfrm>
            <a:off x="1783275" y="266174"/>
            <a:ext cx="8915400" cy="1494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transfer the filtered training and testing data to pickle file, it is a way to serialize then data</a:t>
            </a:r>
            <a:endParaRPr/>
          </a:p>
        </p:txBody>
      </p:sp>
      <p:sp>
        <p:nvSpPr>
          <p:cNvPr id="349" name="Google Shape;349;p29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0" name="Google Shape;3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9014" y="1818625"/>
            <a:ext cx="7453974" cy="487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0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0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8" name="Google Shape;35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250" y="372250"/>
            <a:ext cx="8995401" cy="588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1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Nomalizing</a:t>
            </a:r>
            <a:r>
              <a:rPr lang="en-US" dirty="0"/>
              <a:t> data</a:t>
            </a:r>
            <a:endParaRPr dirty="0"/>
          </a:p>
        </p:txBody>
      </p:sp>
      <p:sp>
        <p:nvSpPr>
          <p:cNvPr id="365" name="Google Shape;365;p31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图片 2" descr="图形用户界面, 文本&#10;&#10;描述已自动生成">
            <a:extLst>
              <a:ext uri="{FF2B5EF4-FFF2-40B4-BE49-F238E27FC236}">
                <a16:creationId xmlns:a16="http://schemas.microsoft.com/office/drawing/2014/main" id="{67D62F83-71A7-DA77-B267-E45C09AA9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9000" y="1490079"/>
            <a:ext cx="7110076" cy="499153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2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model to train data</a:t>
            </a:r>
            <a:endParaRPr/>
          </a:p>
        </p:txBody>
      </p:sp>
      <p:sp>
        <p:nvSpPr>
          <p:cNvPr id="373" name="Google Shape;373;p32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CC96EDB5-E237-5A09-86D1-1DC70D0F8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136" y="2726419"/>
            <a:ext cx="8161727" cy="174513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3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calculate the importance of every feature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381" name="Google Shape;381;p33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3584E08D-1AC8-18E5-BBA5-2B35C5694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549" y="2274757"/>
            <a:ext cx="8392725" cy="386717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4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calculate the importance of updating testing data</a:t>
            </a:r>
            <a:endParaRPr/>
          </a:p>
        </p:txBody>
      </p:sp>
      <p:sp>
        <p:nvSpPr>
          <p:cNvPr id="389" name="Google Shape;389;p34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92411C8F-82FC-3DC5-41B2-E58A067BB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0431" y="2032158"/>
            <a:ext cx="8034282" cy="413324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5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5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FA21CA1A-9151-0114-95F3-C29FBDA1F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1707580"/>
            <a:ext cx="8756139" cy="412277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6"/>
          <p:cNvSpPr/>
          <p:nvPr/>
        </p:nvSpPr>
        <p:spPr>
          <a:xfrm>
            <a:off x="2" y="0"/>
            <a:ext cx="12191998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DE6C3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4" name="Google Shape;404;p36"/>
          <p:cNvSpPr txBox="1"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405" name="Google Shape;405;p36"/>
          <p:cNvSpPr/>
          <p:nvPr/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406" name="Google Shape;406;p36"/>
          <p:cNvGrpSpPr/>
          <p:nvPr/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407" name="Google Shape;407;p36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6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6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6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6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6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6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6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6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36"/>
          <p:cNvGrpSpPr/>
          <p:nvPr/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420" name="Google Shape;420;p36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6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6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6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6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6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6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36"/>
          <p:cNvSpPr/>
          <p:nvPr/>
        </p:nvSpPr>
        <p:spPr>
          <a:xfrm rot="10800000" flipH="1">
            <a:off x="-159" y="3411452"/>
            <a:ext cx="1098194" cy="514066"/>
          </a:xfrm>
          <a:custGeom>
            <a:avLst/>
            <a:gdLst/>
            <a:ahLst/>
            <a:cxnLst/>
            <a:rect l="l" t="t" r="r" b="b"/>
            <a:pathLst>
              <a:path w="6883" h="10168" extrusionOk="0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6"/>
          <p:cNvSpPr txBox="1">
            <a:spLocks noGrp="1"/>
          </p:cNvSpPr>
          <p:nvPr>
            <p:ph type="body" idx="1"/>
          </p:nvPr>
        </p:nvSpPr>
        <p:spPr>
          <a:xfrm>
            <a:off x="3373062" y="2133600"/>
            <a:ext cx="813155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/>
              <a:t>Average difference on testing set: 0.7%</a:t>
            </a:r>
            <a:endParaRPr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/>
              <a:t>Average of (abs(predicted_y - actual_y) / actual_y)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/>
              <a:t>Coefficient of determination R² (forest score): 0.95</a:t>
            </a:r>
            <a:endParaRPr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/>
              <a:t>Better accuracy the closer it is to 1</a:t>
            </a:r>
            <a:endParaRPr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/>
              <a:t>R² = (1 -  u/v)</a:t>
            </a:r>
            <a:endParaRPr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400"/>
              <a:buChar char="🠶"/>
            </a:pPr>
            <a:r>
              <a:rPr lang="en-US"/>
              <a:t>u defined as the residual sum of squares ((y_true - y_pred) ** 2).sum()</a:t>
            </a:r>
            <a:endParaRPr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400"/>
              <a:buChar char="🠶"/>
            </a:pPr>
            <a:r>
              <a:rPr lang="en-US"/>
              <a:t>v defined as the total sum of squares ((y_true - y_true.mean()) ** 2).sum()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oogle Shape;438;p37"/>
          <p:cNvGrpSpPr/>
          <p:nvPr/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439" name="Google Shape;439;p37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7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7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7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7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7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7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7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7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7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7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37"/>
          <p:cNvGrpSpPr/>
          <p:nvPr/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452" name="Google Shape;452;p37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7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7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7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7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7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7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4" name="Google Shape;464;p37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37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37"/>
          <p:cNvSpPr/>
          <p:nvPr/>
        </p:nvSpPr>
        <p:spPr>
          <a:xfrm>
            <a:off x="1" y="0"/>
            <a:ext cx="4654295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7" name="Google Shape;467;p37"/>
          <p:cNvSpPr txBox="1">
            <a:spLocks noGrp="1"/>
          </p:cNvSpPr>
          <p:nvPr>
            <p:ph type="title"/>
          </p:nvPr>
        </p:nvSpPr>
        <p:spPr>
          <a:xfrm>
            <a:off x="1433889" y="1059872"/>
            <a:ext cx="3012216" cy="485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200"/>
              <a:buFont typeface="Century Gothic"/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468" name="Google Shape;468;p37"/>
          <p:cNvSpPr/>
          <p:nvPr/>
        </p:nvSpPr>
        <p:spPr>
          <a:xfrm rot="10800000" flipH="1">
            <a:off x="-159" y="1149203"/>
            <a:ext cx="1098194" cy="514066"/>
          </a:xfrm>
          <a:custGeom>
            <a:avLst/>
            <a:gdLst/>
            <a:ahLst/>
            <a:cxnLst/>
            <a:rect l="l" t="t" r="r" b="b"/>
            <a:pathLst>
              <a:path w="6883" h="10168" extrusionOk="0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7"/>
          <p:cNvSpPr txBox="1">
            <a:spLocks noGrp="1"/>
          </p:cNvSpPr>
          <p:nvPr>
            <p:ph type="body" idx="1"/>
          </p:nvPr>
        </p:nvSpPr>
        <p:spPr>
          <a:xfrm>
            <a:off x="5280368" y="1059872"/>
            <a:ext cx="6224244" cy="485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most important features  which influence the world:</a:t>
            </a:r>
            <a:endParaRPr dirty="0"/>
          </a:p>
        </p:txBody>
      </p:sp>
      <p:pic>
        <p:nvPicPr>
          <p:cNvPr id="470" name="Google Shape;47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675" y="1826850"/>
            <a:ext cx="3575901" cy="418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/>
          <p:nvPr/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1010582" y="942071"/>
            <a:ext cx="3256500" cy="49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8533E"/>
              </a:buClr>
              <a:buSzPts val="3600"/>
              <a:buFont typeface="Century Gothic"/>
              <a:buNone/>
            </a:pPr>
            <a:r>
              <a:rPr lang="en-US">
                <a:solidFill>
                  <a:srgbClr val="58533E"/>
                </a:solidFill>
              </a:rPr>
              <a:t>Data from Kaggle</a:t>
            </a:r>
            <a:endParaRPr/>
          </a:p>
        </p:txBody>
      </p:sp>
      <p:sp>
        <p:nvSpPr>
          <p:cNvPr id="181" name="Google Shape;181;p20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" name="Google Shape;182;p20"/>
          <p:cNvCxnSpPr/>
          <p:nvPr/>
        </p:nvCxnSpPr>
        <p:spPr>
          <a:xfrm>
            <a:off x="4654296" y="1871831"/>
            <a:ext cx="0" cy="3200400"/>
          </a:xfrm>
          <a:prstGeom prst="straightConnector1">
            <a:avLst/>
          </a:prstGeom>
          <a:noFill/>
          <a:ln w="158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83" name="Google Shape;183;p20"/>
          <p:cNvGrpSpPr/>
          <p:nvPr/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</p:grpSpPr>
        <p:sp>
          <p:nvSpPr>
            <p:cNvPr id="184" name="Google Shape;184;p20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6" name="Google Shape;196;p2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094839" y="941388"/>
            <a:ext cx="6186972" cy="4970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D52B68-CB82-23A5-F064-1D3D3A64B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link: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296302-0846-7077-B233-F19DA5538D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https://github.com/xu842251462/cs542FinalProject</a:t>
            </a:r>
          </a:p>
        </p:txBody>
      </p:sp>
    </p:spTree>
    <p:extLst>
      <p:ext uri="{BB962C8B-B14F-4D97-AF65-F5344CB8AC3E}">
        <p14:creationId xmlns:p14="http://schemas.microsoft.com/office/powerpoint/2010/main" val="3690761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5" name="Google Shape;475;p38"/>
          <p:cNvGrpSpPr/>
          <p:nvPr/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476" name="Google Shape;476;p38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8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8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8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8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8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8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8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8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8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8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8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38"/>
          <p:cNvGrpSpPr/>
          <p:nvPr/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489" name="Google Shape;489;p38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8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8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8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8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8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8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8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8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8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8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8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1" name="Google Shape;501;p38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8"/>
          <p:cNvSpPr/>
          <p:nvPr/>
        </p:nvSpPr>
        <p:spPr>
          <a:xfrm>
            <a:off x="0" y="4323810"/>
            <a:ext cx="1744652" cy="778589"/>
          </a:xfrm>
          <a:custGeom>
            <a:avLst/>
            <a:gdLst/>
            <a:ahLst/>
            <a:cxnLst/>
            <a:rect l="l" t="t" r="r" b="b"/>
            <a:pathLst>
              <a:path w="372" h="166" extrusionOk="0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8"/>
          <p:cNvSpPr/>
          <p:nvPr/>
        </p:nvSpPr>
        <p:spPr>
          <a:xfrm>
            <a:off x="2" y="0"/>
            <a:ext cx="12191998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DE6C3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4" name="Google Shape;504;p38"/>
          <p:cNvSpPr txBox="1">
            <a:spLocks noGrp="1"/>
          </p:cNvSpPr>
          <p:nvPr>
            <p:ph type="title"/>
          </p:nvPr>
        </p:nvSpPr>
        <p:spPr>
          <a:xfrm>
            <a:off x="3373062" y="1864865"/>
            <a:ext cx="8131550" cy="2262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Century Gothic"/>
              <a:buNone/>
            </a:pPr>
            <a:r>
              <a:rPr lang="en-US" sz="5400"/>
              <a:t>Thanks you</a:t>
            </a:r>
            <a:endParaRPr/>
          </a:p>
        </p:txBody>
      </p:sp>
      <p:sp>
        <p:nvSpPr>
          <p:cNvPr id="505" name="Google Shape;505;p38"/>
          <p:cNvSpPr/>
          <p:nvPr/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506" name="Google Shape;506;p38"/>
          <p:cNvGrpSpPr/>
          <p:nvPr/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07" name="Google Shape;507;p38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8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8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8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8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8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8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8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8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8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8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8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" name="Google Shape;519;p38"/>
          <p:cNvGrpSpPr/>
          <p:nvPr/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520" name="Google Shape;520;p38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8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8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8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8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" name="Google Shape;532;p38"/>
          <p:cNvSpPr/>
          <p:nvPr/>
        </p:nvSpPr>
        <p:spPr>
          <a:xfrm rot="10800000" flipH="1">
            <a:off x="-159" y="3411452"/>
            <a:ext cx="1098194" cy="514066"/>
          </a:xfrm>
          <a:custGeom>
            <a:avLst/>
            <a:gdLst/>
            <a:ahLst/>
            <a:cxnLst/>
            <a:rect l="l" t="t" r="r" b="b"/>
            <a:pathLst>
              <a:path w="6883" h="10168" extrusionOk="0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21"/>
          <p:cNvGrpSpPr/>
          <p:nvPr/>
        </p:nvGrpSpPr>
        <p:grpSpPr>
          <a:xfrm>
            <a:off x="-15" y="228598"/>
            <a:ext cx="2851500" cy="6638590"/>
            <a:chOff x="2487613" y="285750"/>
            <a:chExt cx="2428875" cy="5654676"/>
          </a:xfrm>
        </p:grpSpPr>
        <p:sp>
          <p:nvSpPr>
            <p:cNvPr id="202" name="Google Shape;202;p21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1"/>
            <p:cNvSpPr/>
            <p:nvPr/>
          </p:nvSpPr>
          <p:spPr>
            <a:xfrm>
              <a:off x="2573338" y="2817813"/>
              <a:ext cx="700088" cy="2835274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1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1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1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1"/>
            <p:cNvSpPr/>
            <p:nvPr/>
          </p:nvSpPr>
          <p:spPr>
            <a:xfrm>
              <a:off x="3148013" y="1282700"/>
              <a:ext cx="1768475" cy="3448051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1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1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21"/>
          <p:cNvGrpSpPr/>
          <p:nvPr/>
        </p:nvGrpSpPr>
        <p:grpSpPr>
          <a:xfrm>
            <a:off x="27048" y="-791"/>
            <a:ext cx="2356623" cy="6853886"/>
            <a:chOff x="6627813" y="194833"/>
            <a:chExt cx="1952625" cy="5678918"/>
          </a:xfrm>
        </p:grpSpPr>
        <p:sp>
          <p:nvSpPr>
            <p:cNvPr id="215" name="Google Shape;215;p21"/>
            <p:cNvSpPr/>
            <p:nvPr/>
          </p:nvSpPr>
          <p:spPr>
            <a:xfrm>
              <a:off x="6627813" y="194833"/>
              <a:ext cx="409575" cy="3646489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1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1"/>
            <p:cNvSpPr/>
            <p:nvPr/>
          </p:nvSpPr>
          <p:spPr>
            <a:xfrm>
              <a:off x="7037388" y="3811588"/>
              <a:ext cx="457200" cy="1852614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1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1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1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1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1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1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21"/>
          <p:cNvSpPr/>
          <p:nvPr/>
        </p:nvSpPr>
        <p:spPr>
          <a:xfrm>
            <a:off x="0" y="0"/>
            <a:ext cx="183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1"/>
          <p:cNvSpPr/>
          <p:nvPr/>
        </p:nvSpPr>
        <p:spPr>
          <a:xfrm rot="10800000" flipH="1">
            <a:off x="-4189" y="714372"/>
            <a:ext cx="1588529" cy="5073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1"/>
          <p:cNvSpPr/>
          <p:nvPr/>
        </p:nvSpPr>
        <p:spPr>
          <a:xfrm>
            <a:off x="-7620" y="-1"/>
            <a:ext cx="12207300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DE6C3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0" name="Google Shape;230;p21" descr="Vibrant green forest"/>
          <p:cNvPicPr preferRelativeResize="0"/>
          <p:nvPr/>
        </p:nvPicPr>
        <p:blipFill rotWithShape="1">
          <a:blip r:embed="rId3">
            <a:alphaModFix amt="40000"/>
          </a:blip>
          <a:srcRect t="8780" b="6952"/>
          <a:stretch/>
        </p:blipFill>
        <p:spPr>
          <a:xfrm>
            <a:off x="20" y="10"/>
            <a:ext cx="12191980" cy="68579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1" name="Google Shape;231;p21"/>
          <p:cNvGrpSpPr/>
          <p:nvPr/>
        </p:nvGrpSpPr>
        <p:grpSpPr>
          <a:xfrm>
            <a:off x="-15" y="228598"/>
            <a:ext cx="2851500" cy="6638590"/>
            <a:chOff x="2487613" y="285750"/>
            <a:chExt cx="2428875" cy="5654676"/>
          </a:xfrm>
        </p:grpSpPr>
        <p:sp>
          <p:nvSpPr>
            <p:cNvPr id="232" name="Google Shape;232;p21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1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1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2573338" y="2817813"/>
              <a:ext cx="700088" cy="2835274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3148013" y="1282700"/>
              <a:ext cx="1768475" cy="3448051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21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200"/>
              <a:buFont typeface="Century Gothic"/>
              <a:buNone/>
            </a:pPr>
            <a:r>
              <a:rPr lang="en-US"/>
              <a:t>Approach</a:t>
            </a:r>
            <a:endParaRPr/>
          </a:p>
        </p:txBody>
      </p:sp>
      <p:grpSp>
        <p:nvGrpSpPr>
          <p:cNvPr id="245" name="Google Shape;245;p21"/>
          <p:cNvGrpSpPr/>
          <p:nvPr/>
        </p:nvGrpSpPr>
        <p:grpSpPr>
          <a:xfrm>
            <a:off x="27048" y="-791"/>
            <a:ext cx="2356623" cy="6853886"/>
            <a:chOff x="6627813" y="194833"/>
            <a:chExt cx="1952625" cy="5678918"/>
          </a:xfrm>
        </p:grpSpPr>
        <p:sp>
          <p:nvSpPr>
            <p:cNvPr id="246" name="Google Shape;246;p21"/>
            <p:cNvSpPr/>
            <p:nvPr/>
          </p:nvSpPr>
          <p:spPr>
            <a:xfrm>
              <a:off x="6627813" y="194833"/>
              <a:ext cx="409575" cy="3646489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7037388" y="3811588"/>
              <a:ext cx="457200" cy="1852614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1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1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1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1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1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1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1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21"/>
          <p:cNvSpPr/>
          <p:nvPr/>
        </p:nvSpPr>
        <p:spPr>
          <a:xfrm>
            <a:off x="0" y="0"/>
            <a:ext cx="183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1"/>
          <p:cNvSpPr/>
          <p:nvPr/>
        </p:nvSpPr>
        <p:spPr>
          <a:xfrm rot="10800000" flipH="1">
            <a:off x="-4189" y="714372"/>
            <a:ext cx="1588529" cy="5073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1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09584" lvl="0" indent="-457188" algn="l" rtl="0">
              <a:spcBef>
                <a:spcPts val="1000"/>
              </a:spcBef>
              <a:spcAft>
                <a:spcPts val="0"/>
              </a:spcAft>
              <a:buSzPts val="1800"/>
              <a:buFont typeface="Noto Sans Symbols"/>
              <a:buChar char="🠶"/>
            </a:pPr>
            <a:r>
              <a:rPr lang="en-US"/>
              <a:t>A random forest regressor trained on the life expectancy dataset provided via Kaggle</a:t>
            </a:r>
            <a:endParaRPr/>
          </a:p>
          <a:p>
            <a:pPr marL="1828754" lvl="2" indent="-423322" algn="l" rtl="0">
              <a:spcBef>
                <a:spcPts val="1000"/>
              </a:spcBef>
              <a:spcAft>
                <a:spcPts val="0"/>
              </a:spcAft>
              <a:buSzPts val="1400"/>
              <a:buFont typeface="Noto Sans Symbols"/>
              <a:buChar char="🠶"/>
            </a:pPr>
            <a:r>
              <a:rPr lang="en-US"/>
              <a:t>We combine the low bias and high variance trait of decision trees, merge a “forest” of trees to arrive at a more desired outcome.</a:t>
            </a:r>
            <a:endParaRPr/>
          </a:p>
          <a:p>
            <a:pPr marL="1828754" lvl="2" indent="-423322" algn="l" rtl="0">
              <a:spcBef>
                <a:spcPts val="1000"/>
              </a:spcBef>
              <a:spcAft>
                <a:spcPts val="0"/>
              </a:spcAft>
              <a:buSzPts val="1400"/>
              <a:buFont typeface="Noto Sans Symbols"/>
              <a:buChar char="🠶"/>
            </a:pPr>
            <a:r>
              <a:rPr lang="en-US"/>
              <a:t>Through visualizing each individual decision tree, we can somewhat reason why the model decided on the decision that was outputted.</a:t>
            </a:r>
            <a:endParaRPr/>
          </a:p>
          <a:p>
            <a:pPr marL="609584" lvl="0" indent="-457188" algn="l" rtl="0">
              <a:spcBef>
                <a:spcPts val="1000"/>
              </a:spcBef>
              <a:spcAft>
                <a:spcPts val="0"/>
              </a:spcAft>
              <a:buSzPts val="1800"/>
              <a:buFont typeface="Noto Sans Symbols"/>
              <a:buChar char="🠶"/>
            </a:pPr>
            <a:r>
              <a:rPr lang="en-US"/>
              <a:t>Elevate each individual parameter by a percentage and seeing how much that would impact the life expectancy prediction outcome.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22"/>
          <p:cNvGrpSpPr/>
          <p:nvPr/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266" name="Google Shape;266;p22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2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" name="Google Shape;278;p22"/>
          <p:cNvGrpSpPr/>
          <p:nvPr/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79" name="Google Shape;279;p22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2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2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2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2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2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2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2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2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22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2"/>
          <p:cNvSpPr/>
          <p:nvPr/>
        </p:nvSpPr>
        <p:spPr>
          <a:xfrm>
            <a:off x="0" y="4323810"/>
            <a:ext cx="1744652" cy="778589"/>
          </a:xfrm>
          <a:custGeom>
            <a:avLst/>
            <a:gdLst/>
            <a:ahLst/>
            <a:cxnLst/>
            <a:rect l="l" t="t" r="r" b="b"/>
            <a:pathLst>
              <a:path w="372" h="166" extrusionOk="0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2"/>
          <p:cNvSpPr/>
          <p:nvPr/>
        </p:nvSpPr>
        <p:spPr>
          <a:xfrm>
            <a:off x="0" y="-786"/>
            <a:ext cx="12192000" cy="6854038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DE6C3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4" name="Google Shape;294;p22"/>
          <p:cNvSpPr/>
          <p:nvPr/>
        </p:nvSpPr>
        <p:spPr>
          <a:xfrm>
            <a:off x="-1" y="0"/>
            <a:ext cx="4639734" cy="6858000"/>
          </a:xfrm>
          <a:prstGeom prst="rect">
            <a:avLst/>
          </a:prstGeom>
          <a:solidFill>
            <a:srgbClr val="3B372A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2"/>
          <p:cNvSpPr txBox="1">
            <a:spLocks noGrp="1"/>
          </p:cNvSpPr>
          <p:nvPr>
            <p:ph type="title"/>
          </p:nvPr>
        </p:nvSpPr>
        <p:spPr>
          <a:xfrm>
            <a:off x="251663" y="482375"/>
            <a:ext cx="4136400" cy="11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200"/>
              <a:buFont typeface="Century Gothic"/>
              <a:buNone/>
            </a:pPr>
            <a:r>
              <a:rPr lang="en-US" sz="4000">
                <a:solidFill>
                  <a:srgbClr val="FEFFFF"/>
                </a:solidFill>
              </a:rPr>
              <a:t>Random Forest </a:t>
            </a:r>
            <a:endParaRPr/>
          </a:p>
        </p:txBody>
      </p:sp>
      <p:sp>
        <p:nvSpPr>
          <p:cNvPr id="296" name="Google Shape;296;p22"/>
          <p:cNvSpPr/>
          <p:nvPr/>
        </p:nvSpPr>
        <p:spPr>
          <a:xfrm>
            <a:off x="0" y="5033007"/>
            <a:ext cx="5404022" cy="857047"/>
          </a:xfrm>
          <a:custGeom>
            <a:avLst/>
            <a:gdLst/>
            <a:ahLst/>
            <a:cxnLst/>
            <a:rect l="l" t="t" r="r" b="b"/>
            <a:pathLst>
              <a:path w="1117" h="163" extrusionOk="0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7" name="Google Shape;297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34225" y="361749"/>
            <a:ext cx="6394274" cy="425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3"/>
          <p:cNvSpPr txBox="1">
            <a:spLocks noGrp="1"/>
          </p:cNvSpPr>
          <p:nvPr>
            <p:ph type="title"/>
          </p:nvPr>
        </p:nvSpPr>
        <p:spPr>
          <a:xfrm>
            <a:off x="415600" y="421233"/>
            <a:ext cx="11360700" cy="110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Random Forest regression advantage:</a:t>
            </a:r>
            <a:endParaRPr/>
          </a:p>
        </p:txBody>
      </p:sp>
      <p:sp>
        <p:nvSpPr>
          <p:cNvPr id="304" name="Google Shape;304;p23"/>
          <p:cNvSpPr txBox="1">
            <a:spLocks noGrp="1"/>
          </p:cNvSpPr>
          <p:nvPr>
            <p:ph type="body" idx="1"/>
          </p:nvPr>
        </p:nvSpPr>
        <p:spPr>
          <a:xfrm>
            <a:off x="415600" y="1633633"/>
            <a:ext cx="11360700" cy="44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2A2B2E"/>
                </a:solidFill>
                <a:highlight>
                  <a:srgbClr val="FCFDFE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1.prefer for nonlinear or complex relationships between elements and labels.</a:t>
            </a:r>
            <a:endParaRPr sz="2700">
              <a:solidFill>
                <a:srgbClr val="2A2B2E"/>
              </a:solidFill>
              <a:highlight>
                <a:srgbClr val="FCFDFE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2A2B2E"/>
              </a:solidFill>
              <a:highlight>
                <a:srgbClr val="FCFDFE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2A2B2E"/>
                </a:solidFill>
                <a:highlight>
                  <a:srgbClr val="FCFDFE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2.It is not sensitive to the noise of training concentration </a:t>
            </a:r>
            <a:endParaRPr sz="1200">
              <a:solidFill>
                <a:srgbClr val="2A2B2E"/>
              </a:solidFill>
              <a:highlight>
                <a:srgbClr val="FCFDFE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4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Decision Tree</a:t>
            </a:r>
            <a:endParaRPr/>
          </a:p>
        </p:txBody>
      </p:sp>
      <p:sp>
        <p:nvSpPr>
          <p:cNvPr id="311" name="Google Shape;311;p24"/>
          <p:cNvSpPr txBox="1">
            <a:spLocks noGrp="1"/>
          </p:cNvSpPr>
          <p:nvPr>
            <p:ph type="body" idx="1"/>
          </p:nvPr>
        </p:nvSpPr>
        <p:spPr>
          <a:xfrm rot="5400000">
            <a:off x="3084450" y="-85425"/>
            <a:ext cx="4098300" cy="8044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2" name="Google Shape;3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4975" y="2201125"/>
            <a:ext cx="5459750" cy="375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5"/>
          <p:cNvSpPr/>
          <p:nvPr/>
        </p:nvSpPr>
        <p:spPr>
          <a:xfrm>
            <a:off x="1" y="0"/>
            <a:ext cx="4654295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8" name="Google Shape;318;p25"/>
          <p:cNvSpPr txBox="1">
            <a:spLocks noGrp="1"/>
          </p:cNvSpPr>
          <p:nvPr>
            <p:ph type="title"/>
          </p:nvPr>
        </p:nvSpPr>
        <p:spPr>
          <a:xfrm>
            <a:off x="1433889" y="1059872"/>
            <a:ext cx="3012216" cy="485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Processing Data</a:t>
            </a:r>
            <a:endParaRPr/>
          </a:p>
        </p:txBody>
      </p:sp>
      <p:sp>
        <p:nvSpPr>
          <p:cNvPr id="319" name="Google Shape;319;p25"/>
          <p:cNvSpPr/>
          <p:nvPr/>
        </p:nvSpPr>
        <p:spPr>
          <a:xfrm rot="10800000" flipH="1">
            <a:off x="-159" y="1149203"/>
            <a:ext cx="1098194" cy="514066"/>
          </a:xfrm>
          <a:custGeom>
            <a:avLst/>
            <a:gdLst/>
            <a:ahLst/>
            <a:cxnLst/>
            <a:rect l="l" t="t" r="r" b="b"/>
            <a:pathLst>
              <a:path w="6883" h="10168" extrusionOk="0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0" name="Google Shape;3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778" y="653500"/>
            <a:ext cx="7736577" cy="4543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"/>
          <p:cNvSpPr txBox="1">
            <a:spLocks noGrp="1"/>
          </p:cNvSpPr>
          <p:nvPr>
            <p:ph type="title"/>
          </p:nvPr>
        </p:nvSpPr>
        <p:spPr>
          <a:xfrm>
            <a:off x="1805449" y="4523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Century Gothic"/>
              <a:buNone/>
            </a:pPr>
            <a:r>
              <a:rPr lang="en-US"/>
              <a:t>create a map to store the data, set country as key, and related data as value</a:t>
            </a:r>
            <a:endParaRPr/>
          </a:p>
        </p:txBody>
      </p:sp>
      <p:sp>
        <p:nvSpPr>
          <p:cNvPr id="326" name="Google Shape;326;p26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22860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327" name="Google Shape;32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5447" y="1647400"/>
            <a:ext cx="8211402" cy="5124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7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delete the exception data, we find there are two countries with only one row </a:t>
            </a:r>
            <a:endParaRPr/>
          </a:p>
        </p:txBody>
      </p:sp>
      <p:sp>
        <p:nvSpPr>
          <p:cNvPr id="334" name="Google Shape;334;p27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5" name="Google Shape;33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700" y="2673825"/>
            <a:ext cx="11404551" cy="236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丝状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401</Words>
  <Application>Microsoft Office PowerPoint</Application>
  <PresentationFormat>宽屏</PresentationFormat>
  <Paragraphs>52</Paragraphs>
  <Slides>21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7" baseType="lpstr">
      <vt:lpstr>Century Gothic</vt:lpstr>
      <vt:lpstr>Arial</vt:lpstr>
      <vt:lpstr>Microsoft Yahei</vt:lpstr>
      <vt:lpstr>Noto Sans Symbols</vt:lpstr>
      <vt:lpstr>Calibri</vt:lpstr>
      <vt:lpstr>丝状</vt:lpstr>
      <vt:lpstr>Life Expectancy Report </vt:lpstr>
      <vt:lpstr>Data from Kaggle</vt:lpstr>
      <vt:lpstr>Approach</vt:lpstr>
      <vt:lpstr>Random Forest </vt:lpstr>
      <vt:lpstr>Random Forest regression advantage:</vt:lpstr>
      <vt:lpstr>Decision Tree</vt:lpstr>
      <vt:lpstr>Processing Data</vt:lpstr>
      <vt:lpstr>create a map to store the data, set country as key, and related data as value</vt:lpstr>
      <vt:lpstr>delete the exception data, we find there are two countries with only one row </vt:lpstr>
      <vt:lpstr>Set up test set and training set, 80% for testing, 20% for trainning</vt:lpstr>
      <vt:lpstr>we transfer the filtered training and testing data to pickle file, it is a way to serialize then data</vt:lpstr>
      <vt:lpstr>PowerPoint 演示文稿</vt:lpstr>
      <vt:lpstr>Nomalizing data</vt:lpstr>
      <vt:lpstr>using model to train data</vt:lpstr>
      <vt:lpstr>we calculate the importance of every feature  </vt:lpstr>
      <vt:lpstr>calculate the importance of updating testing data</vt:lpstr>
      <vt:lpstr>PowerPoint 演示文稿</vt:lpstr>
      <vt:lpstr>Results</vt:lpstr>
      <vt:lpstr>Results</vt:lpstr>
      <vt:lpstr>Github link:</vt:lpstr>
      <vt:lpstr>Thanks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Expectancy Report </dc:title>
  <cp:lastModifiedBy>Xu Bin</cp:lastModifiedBy>
  <cp:revision>6</cp:revision>
  <dcterms:modified xsi:type="dcterms:W3CDTF">2022-07-02T00:03:28Z</dcterms:modified>
</cp:coreProperties>
</file>